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1" r:id="rId3"/>
    <p:sldId id="258" r:id="rId4"/>
    <p:sldId id="257" r:id="rId5"/>
    <p:sldId id="272" r:id="rId6"/>
    <p:sldId id="259" r:id="rId7"/>
    <p:sldId id="260" r:id="rId8"/>
    <p:sldId id="266" r:id="rId9"/>
    <p:sldId id="265" r:id="rId10"/>
    <p:sldId id="264" r:id="rId11"/>
    <p:sldId id="278" r:id="rId12"/>
    <p:sldId id="267" r:id="rId13"/>
    <p:sldId id="262" r:id="rId14"/>
    <p:sldId id="271" r:id="rId15"/>
    <p:sldId id="270" r:id="rId16"/>
    <p:sldId id="275" r:id="rId17"/>
    <p:sldId id="269" r:id="rId18"/>
    <p:sldId id="276" r:id="rId19"/>
    <p:sldId id="268" r:id="rId20"/>
    <p:sldId id="277" r:id="rId21"/>
    <p:sldId id="273" r:id="rId22"/>
    <p:sldId id="274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68"/>
  </p:normalViewPr>
  <p:slideViewPr>
    <p:cSldViewPr snapToGrid="0">
      <p:cViewPr varScale="1">
        <p:scale>
          <a:sx n="126" d="100"/>
          <a:sy n="126" d="100"/>
        </p:scale>
        <p:origin x="2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8D00-7C9B-6046-9FE0-F2C58FF42D6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419-9D0D-CF44-B901-6F412021B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8D00-7C9B-6046-9FE0-F2C58FF42D6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419-9D0D-CF44-B901-6F412021B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2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8D00-7C9B-6046-9FE0-F2C58FF42D6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419-9D0D-CF44-B901-6F412021B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3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8D00-7C9B-6046-9FE0-F2C58FF42D6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419-9D0D-CF44-B901-6F412021B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49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8D00-7C9B-6046-9FE0-F2C58FF42D6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419-9D0D-CF44-B901-6F412021B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24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8D00-7C9B-6046-9FE0-F2C58FF42D6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419-9D0D-CF44-B901-6F412021B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12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8D00-7C9B-6046-9FE0-F2C58FF42D6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419-9D0D-CF44-B901-6F412021B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19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8D00-7C9B-6046-9FE0-F2C58FF42D6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419-9D0D-CF44-B901-6F412021B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28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8D00-7C9B-6046-9FE0-F2C58FF42D6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419-9D0D-CF44-B901-6F412021B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4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8D00-7C9B-6046-9FE0-F2C58FF42D6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419-9D0D-CF44-B901-6F412021B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7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8D00-7C9B-6046-9FE0-F2C58FF42D6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419-9D0D-CF44-B901-6F412021B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7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8D00-7C9B-6046-9FE0-F2C58FF42D6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419-9D0D-CF44-B901-6F412021B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1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8D00-7C9B-6046-9FE0-F2C58FF42D6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419-9D0D-CF44-B901-6F412021B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4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8D00-7C9B-6046-9FE0-F2C58FF42D6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419-9D0D-CF44-B901-6F412021B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8D00-7C9B-6046-9FE0-F2C58FF42D6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419-9D0D-CF44-B901-6F412021B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8D00-7C9B-6046-9FE0-F2C58FF42D6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419-9D0D-CF44-B901-6F412021B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8D48D00-7C9B-6046-9FE0-F2C58FF42D6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DAA4419-9D0D-CF44-B901-6F412021B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6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8D48D00-7C9B-6046-9FE0-F2C58FF42D6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DAA4419-9D0D-CF44-B901-6F412021B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3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4F8BC-F5C6-4E4D-E29B-48278B93B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803" y="-962721"/>
            <a:ext cx="8676222" cy="32004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From Cath Lab to </a:t>
            </a:r>
            <a:r>
              <a:rPr lang="en-US" sz="6000" b="1" dirty="0" err="1">
                <a:solidFill>
                  <a:srgbClr val="FFFF00"/>
                </a:solidFill>
              </a:rPr>
              <a:t>CcTA</a:t>
            </a:r>
            <a:r>
              <a:rPr lang="en-US" sz="6000" b="1" dirty="0">
                <a:solidFill>
                  <a:srgbClr val="FFFF00"/>
                </a:solidFill>
              </a:rPr>
              <a:t>-ai: my journey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902CC-80EB-D16D-5160-19447BB47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9" y="2237679"/>
            <a:ext cx="8676222" cy="1905000"/>
          </a:xfrm>
        </p:spPr>
        <p:txBody>
          <a:bodyPr>
            <a:noAutofit/>
          </a:bodyPr>
          <a:lstStyle/>
          <a:p>
            <a:r>
              <a:rPr lang="en-US" sz="4000" b="1" dirty="0"/>
              <a:t>Joel K. Kahn, MD, FACC</a:t>
            </a:r>
          </a:p>
          <a:p>
            <a:br>
              <a:rPr lang="en-US" sz="4000" b="1" dirty="0"/>
            </a:br>
            <a:r>
              <a:rPr lang="en-US" sz="3200" b="1" dirty="0"/>
              <a:t>Clinical professor, WSU SOM</a:t>
            </a:r>
          </a:p>
          <a:p>
            <a:r>
              <a:rPr lang="en-US" sz="3200" b="1" dirty="0"/>
              <a:t>Founder, </a:t>
            </a:r>
            <a:r>
              <a:rPr lang="en-US" sz="3200" b="1" dirty="0" err="1"/>
              <a:t>kahn</a:t>
            </a:r>
            <a:r>
              <a:rPr lang="en-US" sz="3200" b="1" dirty="0"/>
              <a:t> center for cardiac longevity</a:t>
            </a:r>
          </a:p>
          <a:p>
            <a:r>
              <a:rPr lang="en-US" sz="3200" b="1" dirty="0"/>
              <a:t>Michigan and </a:t>
            </a:r>
            <a:r>
              <a:rPr lang="en-US" sz="3200" b="1" dirty="0" err="1"/>
              <a:t>florida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14368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B53E-97E0-44B4-E83D-2DFCA198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Coronary artery </a:t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FF00"/>
                </a:solidFill>
              </a:rPr>
              <a:t>calcium scoring: 1990’s</a:t>
            </a:r>
          </a:p>
        </p:txBody>
      </p:sp>
      <p:pic>
        <p:nvPicPr>
          <p:cNvPr id="5" name="Content Placeholder 4" descr="An x-ray of a human body&#10;&#10;AI-generated content may be incorrect.">
            <a:extLst>
              <a:ext uri="{FF2B5EF4-FFF2-40B4-BE49-F238E27FC236}">
                <a16:creationId xmlns:a16="http://schemas.microsoft.com/office/drawing/2014/main" id="{1B00D3A0-8A7D-77EA-4988-9DFE31C1D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731" y="2408023"/>
            <a:ext cx="4675648" cy="3416654"/>
          </a:xfrm>
        </p:spPr>
      </p:pic>
      <p:pic>
        <p:nvPicPr>
          <p:cNvPr id="11" name="Picture 10" descr="A screenshot of a graph&#10;&#10;AI-generated content may be incorrect.">
            <a:extLst>
              <a:ext uri="{FF2B5EF4-FFF2-40B4-BE49-F238E27FC236}">
                <a16:creationId xmlns:a16="http://schemas.microsoft.com/office/drawing/2014/main" id="{820185CB-DD9C-383B-A419-519E2EB09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576" y="2408023"/>
            <a:ext cx="5954752" cy="341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5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F95E9-229F-CF48-785E-2730C309D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054" y="-89647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Coronary artery </a:t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FF00"/>
                </a:solidFill>
              </a:rPr>
              <a:t>calcium scoring: 2000’s</a:t>
            </a:r>
            <a:endParaRPr lang="en-US" sz="4800" dirty="0"/>
          </a:p>
        </p:txBody>
      </p:sp>
      <p:pic>
        <p:nvPicPr>
          <p:cNvPr id="5" name="Content Placeholder 4" descr="A diagram of a patient's health&#10;&#10;AI-generated content may be incorrect.">
            <a:extLst>
              <a:ext uri="{FF2B5EF4-FFF2-40B4-BE49-F238E27FC236}">
                <a16:creationId xmlns:a16="http://schemas.microsoft.com/office/drawing/2014/main" id="{B4AC5767-D6E9-57F4-63E5-7BAE49EBD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1153" y="1815353"/>
            <a:ext cx="7543800" cy="4733365"/>
          </a:xfr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D8438839-5F5F-7DF7-6323-0B85F81593D0}"/>
              </a:ext>
            </a:extLst>
          </p:cNvPr>
          <p:cNvSpPr/>
          <p:nvPr/>
        </p:nvSpPr>
        <p:spPr>
          <a:xfrm>
            <a:off x="9833386" y="2863028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53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C9D3-64D4-2A07-D08C-053C57ED9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8946"/>
            <a:ext cx="9905998" cy="14087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Coronary artery </a:t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FF00"/>
                </a:solidFill>
              </a:rPr>
              <a:t>calcium scoring</a:t>
            </a:r>
            <a:endParaRPr lang="en-US" sz="4800" dirty="0"/>
          </a:p>
        </p:txBody>
      </p:sp>
      <p:pic>
        <p:nvPicPr>
          <p:cNvPr id="5" name="Content Placeholder 4" descr="A diagram of icebergs&#10;&#10;AI-generated content may be incorrect.">
            <a:extLst>
              <a:ext uri="{FF2B5EF4-FFF2-40B4-BE49-F238E27FC236}">
                <a16:creationId xmlns:a16="http://schemas.microsoft.com/office/drawing/2014/main" id="{2B7A1434-2337-A900-77E5-8073E8B15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47" y="1722098"/>
            <a:ext cx="4165600" cy="3953872"/>
          </a:xfrm>
        </p:spPr>
      </p:pic>
      <p:pic>
        <p:nvPicPr>
          <p:cNvPr id="7" name="Picture 6" descr="A graph showing the number of plaquers&#10;&#10;AI-generated content may be incorrect.">
            <a:extLst>
              <a:ext uri="{FF2B5EF4-FFF2-40B4-BE49-F238E27FC236}">
                <a16:creationId xmlns:a16="http://schemas.microsoft.com/office/drawing/2014/main" id="{7DEA2AD7-A7D4-9A64-8119-B3EDE8C66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952" y="2056635"/>
            <a:ext cx="71120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08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F601-E5E0-4D4C-D86A-C4DEF183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330819"/>
            <a:ext cx="9905998" cy="1905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Coronary </a:t>
            </a:r>
            <a:r>
              <a:rPr lang="en-US" sz="4000" b="1" dirty="0" err="1">
                <a:solidFill>
                  <a:srgbClr val="FFFF00"/>
                </a:solidFill>
              </a:rPr>
              <a:t>ct</a:t>
            </a:r>
            <a:r>
              <a:rPr lang="en-US" sz="4000" b="1" dirty="0">
                <a:solidFill>
                  <a:srgbClr val="FFFF00"/>
                </a:solidFill>
              </a:rPr>
              <a:t> Angiography with ai plaque analysis and flow measurements</a:t>
            </a:r>
          </a:p>
        </p:txBody>
      </p:sp>
      <p:pic>
        <p:nvPicPr>
          <p:cNvPr id="5" name="Content Placeholder 4" descr="A group of people walking on a yellow road&#10;&#10;AI-generated content may be incorrect.">
            <a:extLst>
              <a:ext uri="{FF2B5EF4-FFF2-40B4-BE49-F238E27FC236}">
                <a16:creationId xmlns:a16="http://schemas.microsoft.com/office/drawing/2014/main" id="{B2F669C2-3D31-A670-FAFF-8E74A0DDE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675" y="2235819"/>
            <a:ext cx="10032650" cy="4040459"/>
          </a:xfrm>
        </p:spPr>
      </p:pic>
    </p:spTree>
    <p:extLst>
      <p:ext uri="{BB962C8B-B14F-4D97-AF65-F5344CB8AC3E}">
        <p14:creationId xmlns:p14="http://schemas.microsoft.com/office/powerpoint/2010/main" val="2319662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2C68-ED7B-383D-26A6-42C5FF98A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156117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Coronary </a:t>
            </a:r>
            <a:r>
              <a:rPr lang="en-US" sz="4800" b="1" dirty="0" err="1">
                <a:solidFill>
                  <a:srgbClr val="FFFF00"/>
                </a:solidFill>
              </a:rPr>
              <a:t>ct</a:t>
            </a:r>
            <a:r>
              <a:rPr lang="en-US" sz="4800" b="1" dirty="0">
                <a:solidFill>
                  <a:srgbClr val="FFFF00"/>
                </a:solidFill>
              </a:rPr>
              <a:t> Angiography:</a:t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FF00"/>
                </a:solidFill>
              </a:rPr>
              <a:t>Limitations  </a:t>
            </a:r>
            <a:endParaRPr lang="en-US" sz="4800" dirty="0"/>
          </a:p>
        </p:txBody>
      </p:sp>
      <p:pic>
        <p:nvPicPr>
          <p:cNvPr id="5" name="Content Placeholder 4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07DDE527-3711-98AA-F00C-AB5592A2F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372" y="1577569"/>
            <a:ext cx="4857786" cy="4827495"/>
          </a:xfrm>
        </p:spPr>
      </p:pic>
      <p:pic>
        <p:nvPicPr>
          <p:cNvPr id="7" name="Picture 6" descr="A screenshot of a white text&#10;&#10;AI-generated content may be incorrect.">
            <a:extLst>
              <a:ext uri="{FF2B5EF4-FFF2-40B4-BE49-F238E27FC236}">
                <a16:creationId xmlns:a16="http://schemas.microsoft.com/office/drawing/2014/main" id="{2A1FC684-2A86-5D11-2B50-284F19FEE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843" y="2005964"/>
            <a:ext cx="4593327" cy="46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58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403B6-3356-1808-4D67-8E2CCC832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1376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Coronary </a:t>
            </a:r>
            <a:r>
              <a:rPr lang="en-US" sz="4800" b="1" dirty="0" err="1">
                <a:solidFill>
                  <a:srgbClr val="FFFF00"/>
                </a:solidFill>
              </a:rPr>
              <a:t>ct</a:t>
            </a:r>
            <a:r>
              <a:rPr lang="en-US" sz="4800" b="1" dirty="0">
                <a:solidFill>
                  <a:srgbClr val="FFFF00"/>
                </a:solidFill>
              </a:rPr>
              <a:t> Angiography with ai: </a:t>
            </a:r>
            <a:r>
              <a:rPr lang="en-US" sz="4800" b="1" dirty="0" err="1">
                <a:solidFill>
                  <a:srgbClr val="FFFF00"/>
                </a:solidFill>
              </a:rPr>
              <a:t>Cleerly</a:t>
            </a:r>
            <a:r>
              <a:rPr lang="en-US" sz="4800" b="1" dirty="0">
                <a:solidFill>
                  <a:srgbClr val="FFFF00"/>
                </a:solidFill>
              </a:rPr>
              <a:t> Data esc 2025</a:t>
            </a:r>
            <a:endParaRPr lang="en-US" sz="4800" dirty="0"/>
          </a:p>
        </p:txBody>
      </p:sp>
      <p:pic>
        <p:nvPicPr>
          <p:cNvPr id="5" name="Content Placeholder 4" descr="A screenshot of a phone&#10;&#10;AI-generated content may be incorrect.">
            <a:extLst>
              <a:ext uri="{FF2B5EF4-FFF2-40B4-BE49-F238E27FC236}">
                <a16:creationId xmlns:a16="http://schemas.microsoft.com/office/drawing/2014/main" id="{DE2D727E-58C2-024A-2F1E-80335C202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1" y="1936376"/>
            <a:ext cx="3429572" cy="3511925"/>
          </a:xfrm>
        </p:spPr>
      </p:pic>
      <p:pic>
        <p:nvPicPr>
          <p:cNvPr id="7" name="Picture 6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AAA85BD2-C532-24E8-AB97-E68A2756B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434" y="1936376"/>
            <a:ext cx="5957047" cy="46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0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C9F8-5C26-EB4C-C3D8-AE61F130A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11760"/>
            <a:ext cx="9905998" cy="1905000"/>
          </a:xfrm>
        </p:spPr>
        <p:txBody>
          <a:bodyPr/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</a:rPr>
              <a:t>Cleerly</a:t>
            </a:r>
            <a:r>
              <a:rPr lang="en-US" sz="4800" b="1" dirty="0">
                <a:solidFill>
                  <a:srgbClr val="FFFF00"/>
                </a:solidFill>
              </a:rPr>
              <a:t> AI-QCT: Case study 1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3E349-9301-688E-7FE3-807460C96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20519"/>
            <a:ext cx="9905998" cy="4445001"/>
          </a:xfrm>
        </p:spPr>
        <p:txBody>
          <a:bodyPr>
            <a:noAutofit/>
          </a:bodyPr>
          <a:lstStyle/>
          <a:p>
            <a:r>
              <a:rPr lang="en-US" sz="3200" b="1" dirty="0"/>
              <a:t>66 </a:t>
            </a:r>
            <a:r>
              <a:rPr lang="en-US" sz="3200" b="1" dirty="0" err="1"/>
              <a:t>yo</a:t>
            </a:r>
            <a:r>
              <a:rPr lang="en-US" sz="3200" b="1" dirty="0"/>
              <a:t> accountant asymptomatic</a:t>
            </a:r>
          </a:p>
          <a:p>
            <a:r>
              <a:rPr lang="en-US" sz="3200" b="1" dirty="0"/>
              <a:t>2012 </a:t>
            </a:r>
            <a:r>
              <a:rPr lang="en-US" sz="3200" b="1" dirty="0" err="1"/>
              <a:t>cacs</a:t>
            </a:r>
            <a:r>
              <a:rPr lang="en-US" sz="3200" b="1" dirty="0"/>
              <a:t> of 8</a:t>
            </a:r>
          </a:p>
          <a:p>
            <a:r>
              <a:rPr lang="en-US" sz="3200" b="1" dirty="0"/>
              <a:t>2016 CIMT age 76 at age 52</a:t>
            </a:r>
          </a:p>
          <a:p>
            <a:r>
              <a:rPr lang="en-US" sz="3200" b="1" dirty="0"/>
              <a:t>2018 </a:t>
            </a:r>
            <a:r>
              <a:rPr lang="en-US" sz="3200" b="1" dirty="0" err="1"/>
              <a:t>cacs</a:t>
            </a:r>
            <a:r>
              <a:rPr lang="en-US" sz="3200" b="1" dirty="0"/>
              <a:t> of 86</a:t>
            </a:r>
          </a:p>
          <a:p>
            <a:r>
              <a:rPr lang="en-US" sz="3200" b="1" dirty="0"/>
              <a:t>Clinic treatment since 2016, atorvastatin 40 mg, ezetimibe 10 mg, telmisartan 40 mg, </a:t>
            </a:r>
            <a:r>
              <a:rPr lang="en-US" sz="3200" b="1" dirty="0" err="1"/>
              <a:t>nattokinase</a:t>
            </a:r>
            <a:r>
              <a:rPr lang="en-US" sz="3200" b="1" dirty="0"/>
              <a:t> 6,000 FU, Aged Garlic extract</a:t>
            </a:r>
          </a:p>
          <a:p>
            <a:r>
              <a:rPr lang="en-US" sz="3200" b="1" dirty="0"/>
              <a:t>Med plant-forward diet, fitness, sleep</a:t>
            </a:r>
          </a:p>
        </p:txBody>
      </p:sp>
    </p:spTree>
    <p:extLst>
      <p:ext uri="{BB962C8B-B14F-4D97-AF65-F5344CB8AC3E}">
        <p14:creationId xmlns:p14="http://schemas.microsoft.com/office/powerpoint/2010/main" val="293065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6AF1-119C-DAD8-79F3-EA5E7A21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82498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</a:rPr>
              <a:t>Cleerly</a:t>
            </a:r>
            <a:r>
              <a:rPr lang="en-US" sz="4800" b="1" dirty="0">
                <a:solidFill>
                  <a:srgbClr val="FFFF00"/>
                </a:solidFill>
              </a:rPr>
              <a:t> AI-QCT: Case study 1</a:t>
            </a:r>
          </a:p>
        </p:txBody>
      </p:sp>
      <p:pic>
        <p:nvPicPr>
          <p:cNvPr id="5" name="Content Placeholder 4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6D64B5E4-8369-62DC-E139-F93021EC6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90" y="1321418"/>
            <a:ext cx="4969996" cy="4916822"/>
          </a:xfrm>
        </p:spPr>
      </p:pic>
      <p:pic>
        <p:nvPicPr>
          <p:cNvPr id="7" name="Picture 6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6DD2FD83-A630-E8D1-AC52-AE3F409FB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067" y="1321418"/>
            <a:ext cx="4719429" cy="5090533"/>
          </a:xfrm>
          <a:prstGeom prst="rect">
            <a:avLst/>
          </a:prstGeom>
        </p:spPr>
      </p:pic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9F957C45-62CF-6005-DF04-09058F705A83}"/>
              </a:ext>
            </a:extLst>
          </p:cNvPr>
          <p:cNvSpPr/>
          <p:nvPr/>
        </p:nvSpPr>
        <p:spPr>
          <a:xfrm>
            <a:off x="667486" y="1999080"/>
            <a:ext cx="947853" cy="33453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B7C62CDA-F1AF-D817-DFE7-FC1AE6FD17F3}"/>
              </a:ext>
            </a:extLst>
          </p:cNvPr>
          <p:cNvSpPr/>
          <p:nvPr/>
        </p:nvSpPr>
        <p:spPr>
          <a:xfrm>
            <a:off x="6663224" y="1868277"/>
            <a:ext cx="1103971" cy="26160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06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DE56-1D95-3748-916C-7453B315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</a:rPr>
              <a:t>Cleerly</a:t>
            </a:r>
            <a:r>
              <a:rPr lang="en-US" sz="4800" b="1" dirty="0">
                <a:solidFill>
                  <a:srgbClr val="FFFF00"/>
                </a:solidFill>
              </a:rPr>
              <a:t> AI-QCT: Case study 2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FE653-3482-790C-6AA8-9199BAF2A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73201"/>
            <a:ext cx="9905998" cy="4318000"/>
          </a:xfrm>
        </p:spPr>
        <p:txBody>
          <a:bodyPr/>
          <a:lstStyle/>
          <a:p>
            <a:r>
              <a:rPr lang="en-US" dirty="0"/>
              <a:t>68 </a:t>
            </a:r>
            <a:r>
              <a:rPr lang="en-US" dirty="0" err="1"/>
              <a:t>yo</a:t>
            </a:r>
            <a:r>
              <a:rPr lang="en-US" dirty="0"/>
              <a:t> man</a:t>
            </a:r>
          </a:p>
          <a:p>
            <a:r>
              <a:rPr lang="en-US" dirty="0"/>
              <a:t>2015 IWMI and stent RCA, </a:t>
            </a:r>
            <a:r>
              <a:rPr lang="en-US" dirty="0" err="1"/>
              <a:t>mLAD</a:t>
            </a:r>
            <a:r>
              <a:rPr lang="en-US" dirty="0"/>
              <a:t> noted 75%, medical therapy</a:t>
            </a:r>
          </a:p>
          <a:p>
            <a:r>
              <a:rPr lang="en-US" dirty="0"/>
              <a:t>2022 stress </a:t>
            </a:r>
            <a:r>
              <a:rPr lang="en-US" dirty="0" err="1"/>
              <a:t>mpi</a:t>
            </a:r>
            <a:r>
              <a:rPr lang="en-US" dirty="0"/>
              <a:t> without ischemia</a:t>
            </a:r>
          </a:p>
          <a:p>
            <a:r>
              <a:rPr lang="en-US" dirty="0"/>
              <a:t>Clinic patient since 2022 on “Esselstyn” plant diet, atorvastatin 10 mg, ezetimibe 10 mg, aspirin 81 mg, lisinopril 20 mg, carvedilol 12.5 mg BID</a:t>
            </a:r>
          </a:p>
          <a:p>
            <a:r>
              <a:rPr lang="en-US" dirty="0"/>
              <a:t>Used rectal b-cyclodextrin 5x a week for 18 months between 2 </a:t>
            </a:r>
            <a:r>
              <a:rPr lang="en-US" dirty="0" err="1"/>
              <a:t>cleerly</a:t>
            </a:r>
            <a:r>
              <a:rPr lang="en-US" dirty="0"/>
              <a:t> scans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35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4409-68DD-8401-815D-3F62DE3D5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</a:rPr>
              <a:t>Cleerly</a:t>
            </a:r>
            <a:r>
              <a:rPr lang="en-US" sz="4800" b="1" dirty="0">
                <a:solidFill>
                  <a:srgbClr val="FFFF00"/>
                </a:solidFill>
              </a:rPr>
              <a:t> AI-QCT: Case study 2</a:t>
            </a:r>
            <a:endParaRPr lang="en-US" sz="4800" dirty="0"/>
          </a:p>
        </p:txBody>
      </p:sp>
      <p:pic>
        <p:nvPicPr>
          <p:cNvPr id="5" name="Content Placeholder 4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08ECA3C3-D6E8-33DF-FFA9-7A837AFE0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909" y="1681976"/>
            <a:ext cx="4327762" cy="3709202"/>
          </a:xfrm>
        </p:spPr>
      </p:pic>
      <p:pic>
        <p:nvPicPr>
          <p:cNvPr id="7" name="Picture 6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67C2BC23-20F0-AE76-14E5-82111B42E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566" y="2176237"/>
            <a:ext cx="4879164" cy="3848045"/>
          </a:xfrm>
          <a:prstGeom prst="rect">
            <a:avLst/>
          </a:prstGeom>
        </p:spPr>
      </p:pic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6F82E793-B27C-EFE1-1ADA-EE60C12AAD68}"/>
              </a:ext>
            </a:extLst>
          </p:cNvPr>
          <p:cNvSpPr/>
          <p:nvPr/>
        </p:nvSpPr>
        <p:spPr>
          <a:xfrm>
            <a:off x="979270" y="2099928"/>
            <a:ext cx="825623" cy="33327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832928C3-91FF-2B13-E704-1E8FBAD6A74D}"/>
              </a:ext>
            </a:extLst>
          </p:cNvPr>
          <p:cNvSpPr/>
          <p:nvPr/>
        </p:nvSpPr>
        <p:spPr>
          <a:xfrm>
            <a:off x="6508099" y="2541486"/>
            <a:ext cx="836342" cy="283910"/>
          </a:xfrm>
          <a:prstGeom prst="leftRightArrow">
            <a:avLst>
              <a:gd name="adj1" fmla="val 6571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52F4FD-ADD6-6CFF-AD62-CD128CEFA071}"/>
              </a:ext>
            </a:extLst>
          </p:cNvPr>
          <p:cNvSpPr txBox="1"/>
          <p:nvPr/>
        </p:nvSpPr>
        <p:spPr>
          <a:xfrm>
            <a:off x="7650468" y="6110853"/>
            <a:ext cx="224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FFR 0.6, CATH 0.55</a:t>
            </a:r>
          </a:p>
        </p:txBody>
      </p:sp>
    </p:spTree>
    <p:extLst>
      <p:ext uri="{BB962C8B-B14F-4D97-AF65-F5344CB8AC3E}">
        <p14:creationId xmlns:p14="http://schemas.microsoft.com/office/powerpoint/2010/main" val="159656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AFC1-001C-0E95-1CF2-07F1A7DF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084" y="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A brief history of </a:t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FF00"/>
                </a:solidFill>
              </a:rPr>
              <a:t>coronary angiography</a:t>
            </a:r>
            <a:endParaRPr lang="en-US" sz="4800" dirty="0"/>
          </a:p>
        </p:txBody>
      </p:sp>
      <p:pic>
        <p:nvPicPr>
          <p:cNvPr id="5" name="Content Placeholder 4" descr="A person looking at a x-ray&#10;&#10;AI-generated content may be incorrect.">
            <a:extLst>
              <a:ext uri="{FF2B5EF4-FFF2-40B4-BE49-F238E27FC236}">
                <a16:creationId xmlns:a16="http://schemas.microsoft.com/office/drawing/2014/main" id="{0BFB8FC6-E406-2DD1-5766-A09CF8773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918" y="1905000"/>
            <a:ext cx="10327341" cy="4657165"/>
          </a:xfrm>
        </p:spPr>
      </p:pic>
    </p:spTree>
    <p:extLst>
      <p:ext uri="{BB962C8B-B14F-4D97-AF65-F5344CB8AC3E}">
        <p14:creationId xmlns:p14="http://schemas.microsoft.com/office/powerpoint/2010/main" val="1843560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3147-BE08-C2C9-9C59-D49373AF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2880"/>
            <a:ext cx="9905998" cy="114808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</a:rPr>
              <a:t>Cleerly</a:t>
            </a:r>
            <a:r>
              <a:rPr lang="en-US" sz="4800" b="1" dirty="0">
                <a:solidFill>
                  <a:srgbClr val="FFFF00"/>
                </a:solidFill>
              </a:rPr>
              <a:t> AI-QCT: Case study 3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2A083-669D-7C85-79CD-268032D28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66899"/>
            <a:ext cx="9905998" cy="3124201"/>
          </a:xfrm>
        </p:spPr>
        <p:txBody>
          <a:bodyPr>
            <a:noAutofit/>
          </a:bodyPr>
          <a:lstStyle/>
          <a:p>
            <a:r>
              <a:rPr lang="en-US" sz="3600" b="1" dirty="0"/>
              <a:t>59 </a:t>
            </a:r>
            <a:r>
              <a:rPr lang="en-US" sz="3600" b="1" dirty="0" err="1"/>
              <a:t>yo</a:t>
            </a:r>
            <a:r>
              <a:rPr lang="en-US" sz="3600" b="1" dirty="0"/>
              <a:t> tuna fisherman No symptoms </a:t>
            </a:r>
          </a:p>
          <a:p>
            <a:r>
              <a:rPr lang="en-US" sz="3600" b="1" dirty="0" err="1"/>
              <a:t>Htn</a:t>
            </a:r>
            <a:r>
              <a:rPr lang="en-US" sz="3600" b="1" dirty="0"/>
              <a:t>, hl, </a:t>
            </a:r>
            <a:r>
              <a:rPr lang="en-US" sz="3600" b="1" dirty="0" err="1"/>
              <a:t>osa</a:t>
            </a:r>
            <a:r>
              <a:rPr lang="en-US" sz="3600" b="1" dirty="0"/>
              <a:t>, obesity but 45 </a:t>
            </a:r>
            <a:r>
              <a:rPr lang="en-US" sz="3600" b="1" dirty="0" err="1"/>
              <a:t>lb</a:t>
            </a:r>
            <a:r>
              <a:rPr lang="en-US" sz="3600" b="1" dirty="0"/>
              <a:t> weight loss to 225 </a:t>
            </a:r>
            <a:r>
              <a:rPr lang="en-US" sz="3600" b="1" dirty="0" err="1"/>
              <a:t>lbs</a:t>
            </a:r>
            <a:endParaRPr lang="en-US" sz="3600" b="1" dirty="0"/>
          </a:p>
          <a:p>
            <a:r>
              <a:rPr lang="en-US" sz="3600" b="1" dirty="0"/>
              <a:t>Recently on aspirin, </a:t>
            </a:r>
            <a:r>
              <a:rPr lang="en-US" sz="3600" b="1" dirty="0" err="1"/>
              <a:t>tirzepatide</a:t>
            </a:r>
            <a:r>
              <a:rPr lang="en-US" sz="3600" b="1" dirty="0"/>
              <a:t>, metformin, rosuvastatin, ezetimibe, losartan, amlodipine</a:t>
            </a:r>
          </a:p>
          <a:p>
            <a:r>
              <a:rPr lang="en-US" sz="3600" b="1" dirty="0"/>
              <a:t>No diet plan, now med plant-forward diet</a:t>
            </a:r>
          </a:p>
        </p:txBody>
      </p:sp>
    </p:spTree>
    <p:extLst>
      <p:ext uri="{BB962C8B-B14F-4D97-AF65-F5344CB8AC3E}">
        <p14:creationId xmlns:p14="http://schemas.microsoft.com/office/powerpoint/2010/main" val="4284258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9F955-14D2-ED0F-AE75-81E643AE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17656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</a:rPr>
              <a:t>Cleerly</a:t>
            </a:r>
            <a:r>
              <a:rPr lang="en-US" sz="4800" b="1" dirty="0">
                <a:solidFill>
                  <a:srgbClr val="FFFF00"/>
                </a:solidFill>
              </a:rPr>
              <a:t> AI-QCT: Case study 3</a:t>
            </a:r>
            <a:endParaRPr lang="en-US" sz="4800" dirty="0"/>
          </a:p>
        </p:txBody>
      </p:sp>
      <p:pic>
        <p:nvPicPr>
          <p:cNvPr id="5" name="Content Placeholder 4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DEA4DA8E-CDA8-D573-69A3-22A58B80E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293" y="1460810"/>
            <a:ext cx="6634975" cy="5140712"/>
          </a:xfrm>
        </p:spPr>
      </p:pic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190F0DC1-8110-8B4B-9135-FC86003C3152}"/>
              </a:ext>
            </a:extLst>
          </p:cNvPr>
          <p:cNvSpPr/>
          <p:nvPr/>
        </p:nvSpPr>
        <p:spPr>
          <a:xfrm>
            <a:off x="2999679" y="1996069"/>
            <a:ext cx="947853" cy="32665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4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95EE-F726-4461-4ADE-355D15E4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750" y="114300"/>
            <a:ext cx="9905998" cy="1905000"/>
          </a:xfrm>
        </p:spPr>
        <p:txBody>
          <a:bodyPr/>
          <a:lstStyle/>
          <a:p>
            <a:pPr algn="ctr"/>
            <a:r>
              <a:rPr lang="en-US" dirty="0">
                <a:effectLst/>
              </a:rPr>
              <a:t> </a:t>
            </a:r>
            <a:r>
              <a:rPr lang="en-US" b="1" dirty="0">
                <a:solidFill>
                  <a:srgbClr val="FFFF00"/>
                </a:solidFill>
                <a:effectLst/>
              </a:rPr>
              <a:t>Prognostic Value of AI-based Quantitative Coronary CT Evaluation Versus Standard Qualitative Evaluation (ESC 2025)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EA4E0-DD96-B291-B96B-D01B46F9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02" y="2109438"/>
            <a:ext cx="10604809" cy="4634262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>
                <a:effectLst/>
              </a:rPr>
              <a:t>Principal investigator Alexander van </a:t>
            </a:r>
            <a:r>
              <a:rPr lang="en-US" sz="3200" b="1" dirty="0" err="1">
                <a:effectLst/>
              </a:rPr>
              <a:t>Rosendael</a:t>
            </a:r>
            <a:r>
              <a:rPr lang="en-US" sz="3200" b="1" dirty="0">
                <a:effectLst/>
              </a:rPr>
              <a:t>, MD, PhD:</a:t>
            </a:r>
          </a:p>
          <a:p>
            <a:r>
              <a:rPr lang="en-US" sz="4700" b="1" dirty="0">
                <a:effectLst/>
              </a:rPr>
              <a:t>"Plaque burden quantification by AI-QCT provides critical insights that standard CT evaluation will miss, especially in patients with mild to moderate disease who represent a significant portion of our patient population."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83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D8B98-8B95-1E43-1374-1589F2652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04694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The Future is here now</a:t>
            </a:r>
          </a:p>
        </p:txBody>
      </p:sp>
      <p:pic>
        <p:nvPicPr>
          <p:cNvPr id="5" name="Content Placeholder 4" descr="A sunset over a field&#10;&#10;AI-generated content may be incorrect.">
            <a:extLst>
              <a:ext uri="{FF2B5EF4-FFF2-40B4-BE49-F238E27FC236}">
                <a16:creationId xmlns:a16="http://schemas.microsoft.com/office/drawing/2014/main" id="{7C7657A3-1366-F970-22C9-656DCDE6D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4230" y="1859280"/>
            <a:ext cx="5321300" cy="4023360"/>
          </a:xfrm>
        </p:spPr>
      </p:pic>
    </p:spTree>
    <p:extLst>
      <p:ext uri="{BB962C8B-B14F-4D97-AF65-F5344CB8AC3E}">
        <p14:creationId xmlns:p14="http://schemas.microsoft.com/office/powerpoint/2010/main" val="144847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97CE1-11A8-A1A6-A070-592A6E8D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97004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A brief history of </a:t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FF00"/>
                </a:solidFill>
              </a:rPr>
              <a:t>coronary angiography</a:t>
            </a:r>
            <a:endParaRPr lang="en-US" sz="4800" dirty="0"/>
          </a:p>
        </p:txBody>
      </p:sp>
      <p:pic>
        <p:nvPicPr>
          <p:cNvPr id="5" name="Content Placeholder 4" descr="A group of men in a newspaper&#10;&#10;AI-generated content may be incorrect.">
            <a:extLst>
              <a:ext uri="{FF2B5EF4-FFF2-40B4-BE49-F238E27FC236}">
                <a16:creationId xmlns:a16="http://schemas.microsoft.com/office/drawing/2014/main" id="{AD96A190-E611-FE98-8CA2-37961ECEA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102004"/>
            <a:ext cx="9905998" cy="4245008"/>
          </a:xfrm>
        </p:spPr>
      </p:pic>
    </p:spTree>
    <p:extLst>
      <p:ext uri="{BB962C8B-B14F-4D97-AF65-F5344CB8AC3E}">
        <p14:creationId xmlns:p14="http://schemas.microsoft.com/office/powerpoint/2010/main" val="275212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628DB-805C-D971-B639-C5808AF68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A brief history of </a:t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FF00"/>
                </a:solidFill>
              </a:rPr>
              <a:t>coronary angiography</a:t>
            </a:r>
          </a:p>
        </p:txBody>
      </p:sp>
      <p:pic>
        <p:nvPicPr>
          <p:cNvPr id="5" name="Content Placeholder 4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74F83936-8632-CB76-90EC-29CF3C152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49" y="1836016"/>
            <a:ext cx="3648610" cy="4094138"/>
          </a:xfrm>
        </p:spPr>
      </p:pic>
      <p:pic>
        <p:nvPicPr>
          <p:cNvPr id="7" name="Picture 6" descr="A close-up of a human body&#10;&#10;AI-generated content may be incorrect.">
            <a:extLst>
              <a:ext uri="{FF2B5EF4-FFF2-40B4-BE49-F238E27FC236}">
                <a16:creationId xmlns:a16="http://schemas.microsoft.com/office/drawing/2014/main" id="{3398A5BF-BDB7-0D9C-5CE0-276A1965F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118" y="2382596"/>
            <a:ext cx="3983893" cy="3695475"/>
          </a:xfrm>
          <a:prstGeom prst="rect">
            <a:avLst/>
          </a:prstGeom>
        </p:spPr>
      </p:pic>
      <p:pic>
        <p:nvPicPr>
          <p:cNvPr id="11" name="Picture 10" descr="A close-up of a black and white image&#10;&#10;AI-generated content may be incorrect.">
            <a:extLst>
              <a:ext uri="{FF2B5EF4-FFF2-40B4-BE49-F238E27FC236}">
                <a16:creationId xmlns:a16="http://schemas.microsoft.com/office/drawing/2014/main" id="{485F3BD3-79EC-7F7E-6CC5-FD0E6AD2A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270" y="3176271"/>
            <a:ext cx="3646481" cy="33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1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49C4-2DE9-3CCC-0E03-056313F6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coronary angiography</a:t>
            </a:r>
            <a:endParaRPr lang="en-US" sz="5400" dirty="0"/>
          </a:p>
        </p:txBody>
      </p:sp>
      <p:pic>
        <p:nvPicPr>
          <p:cNvPr id="5" name="Content Placeholder 4" descr="A group of men wearing scrubs and blue hats&#10;&#10;AI-generated content may be incorrect.">
            <a:extLst>
              <a:ext uri="{FF2B5EF4-FFF2-40B4-BE49-F238E27FC236}">
                <a16:creationId xmlns:a16="http://schemas.microsoft.com/office/drawing/2014/main" id="{F0090D1D-803A-3EF2-29AE-A270F53AC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166" y="1741449"/>
            <a:ext cx="4755885" cy="3800708"/>
          </a:xfrm>
        </p:spPr>
      </p:pic>
      <p:pic>
        <p:nvPicPr>
          <p:cNvPr id="7" name="Picture 6" descr="A person in a surgical gown&#10;&#10;AI-generated content may be incorrect.">
            <a:extLst>
              <a:ext uri="{FF2B5EF4-FFF2-40B4-BE49-F238E27FC236}">
                <a16:creationId xmlns:a16="http://schemas.microsoft.com/office/drawing/2014/main" id="{41B65C55-D49E-DEDC-2662-698403C7C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043" y="1905000"/>
            <a:ext cx="4502583" cy="45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7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C888-1939-17D2-70F9-C92BAE9F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52" y="114300"/>
            <a:ext cx="9905998" cy="1905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coronary angiography</a:t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FF00"/>
                </a:solidFill>
              </a:rPr>
              <a:t>interobserver variability</a:t>
            </a:r>
          </a:p>
        </p:txBody>
      </p:sp>
      <p:pic>
        <p:nvPicPr>
          <p:cNvPr id="5" name="Content Placeholder 4" descr="A paper with text and images&#10;&#10;AI-generated content may be incorrect.">
            <a:extLst>
              <a:ext uri="{FF2B5EF4-FFF2-40B4-BE49-F238E27FC236}">
                <a16:creationId xmlns:a16="http://schemas.microsoft.com/office/drawing/2014/main" id="{2A3E7A7A-7DD3-7859-2F68-285ADAB7B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9747" y="1896035"/>
            <a:ext cx="5856030" cy="450476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3A55BF-F3BC-4407-3E16-F00215995162}"/>
              </a:ext>
            </a:extLst>
          </p:cNvPr>
          <p:cNvSpPr txBox="1"/>
          <p:nvPr/>
        </p:nvSpPr>
        <p:spPr>
          <a:xfrm>
            <a:off x="9612352" y="2475571"/>
            <a:ext cx="21521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Zir</a:t>
            </a:r>
            <a:r>
              <a:rPr lang="en-US" sz="1400" dirty="0"/>
              <a:t> LM, Miller SW, Dinsmore RE, Gilbert JP, Harthorne JW. Interobserver variability in coronary angiography. Circulation. 1976 Apr;53(4):627-32. </a:t>
            </a:r>
            <a:r>
              <a:rPr lang="en-US" sz="1400" dirty="0" err="1"/>
              <a:t>doi</a:t>
            </a:r>
            <a:r>
              <a:rPr lang="en-US" sz="1400" dirty="0"/>
              <a:t>: 10.1161/01.cir.53.4.627. PMID: 1253383.</a:t>
            </a:r>
          </a:p>
        </p:txBody>
      </p:sp>
    </p:spTree>
    <p:extLst>
      <p:ext uri="{BB962C8B-B14F-4D97-AF65-F5344CB8AC3E}">
        <p14:creationId xmlns:p14="http://schemas.microsoft.com/office/powerpoint/2010/main" val="240208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0DAF9-8634-A6AD-DFCD-35C05239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coronary angiography</a:t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FF00"/>
                </a:solidFill>
              </a:rPr>
              <a:t>interobserver variability</a:t>
            </a:r>
            <a:endParaRPr lang="en-US" sz="4800" dirty="0"/>
          </a:p>
        </p:txBody>
      </p:sp>
      <p:pic>
        <p:nvPicPr>
          <p:cNvPr id="5" name="Content Placeholder 4" descr="A table of blood vessels&#10;&#10;AI-generated content may be incorrect.">
            <a:extLst>
              <a:ext uri="{FF2B5EF4-FFF2-40B4-BE49-F238E27FC236}">
                <a16:creationId xmlns:a16="http://schemas.microsoft.com/office/drawing/2014/main" id="{22073518-8F36-3C08-5FD0-F397BABBD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8751" y="1895707"/>
            <a:ext cx="4683512" cy="4538547"/>
          </a:xfrm>
        </p:spPr>
      </p:pic>
    </p:spTree>
    <p:extLst>
      <p:ext uri="{BB962C8B-B14F-4D97-AF65-F5344CB8AC3E}">
        <p14:creationId xmlns:p14="http://schemas.microsoft.com/office/powerpoint/2010/main" val="57566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B635-F88E-1DC9-CC52-364BB730E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08156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coronary angiography</a:t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FF00"/>
                </a:solidFill>
              </a:rPr>
              <a:t>interobserver variability</a:t>
            </a:r>
            <a:endParaRPr lang="en-US" sz="4800" dirty="0"/>
          </a:p>
        </p:txBody>
      </p:sp>
      <p:pic>
        <p:nvPicPr>
          <p:cNvPr id="5" name="Content Placeholder 4" descr="A screenshot of a medical research&#10;&#10;AI-generated content may be incorrect.">
            <a:extLst>
              <a:ext uri="{FF2B5EF4-FFF2-40B4-BE49-F238E27FC236}">
                <a16:creationId xmlns:a16="http://schemas.microsoft.com/office/drawing/2014/main" id="{260110AC-B5FF-61B8-4949-45E478CF5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7516" y="2113156"/>
            <a:ext cx="5136776" cy="4220409"/>
          </a:xfrm>
        </p:spPr>
      </p:pic>
    </p:spTree>
    <p:extLst>
      <p:ext uri="{BB962C8B-B14F-4D97-AF65-F5344CB8AC3E}">
        <p14:creationId xmlns:p14="http://schemas.microsoft.com/office/powerpoint/2010/main" val="229624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FF7A-A6FE-474E-6079-F7F85117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coronary angiography</a:t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FF00"/>
                </a:solidFill>
              </a:rPr>
              <a:t>interobserver variability</a:t>
            </a:r>
            <a:endParaRPr lang="en-US" sz="4800" dirty="0"/>
          </a:p>
        </p:txBody>
      </p:sp>
      <p:pic>
        <p:nvPicPr>
          <p:cNvPr id="5" name="Content Placeholder 4" descr="A close-up of a paper&#10;&#10;AI-generated content may be incorrect.">
            <a:extLst>
              <a:ext uri="{FF2B5EF4-FFF2-40B4-BE49-F238E27FC236}">
                <a16:creationId xmlns:a16="http://schemas.microsoft.com/office/drawing/2014/main" id="{23AA4EED-C78E-A251-1523-6C00A9FD9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8160" y="1940312"/>
            <a:ext cx="4572504" cy="4114800"/>
          </a:xfrm>
        </p:spPr>
      </p:pic>
    </p:spTree>
    <p:extLst>
      <p:ext uri="{BB962C8B-B14F-4D97-AF65-F5344CB8AC3E}">
        <p14:creationId xmlns:p14="http://schemas.microsoft.com/office/powerpoint/2010/main" val="1665739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141</TotalTime>
  <Words>428</Words>
  <Application>Microsoft Office PowerPoint</Application>
  <PresentationFormat>Widescreen</PresentationFormat>
  <Paragraphs>47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Mesh</vt:lpstr>
      <vt:lpstr>From Cath Lab to CcTA-ai: my journey</vt:lpstr>
      <vt:lpstr>A brief history of  coronary angiography</vt:lpstr>
      <vt:lpstr>A brief history of  coronary angiography</vt:lpstr>
      <vt:lpstr>A brief history of  coronary angiography</vt:lpstr>
      <vt:lpstr>coronary angiography</vt:lpstr>
      <vt:lpstr>coronary angiography interobserver variability</vt:lpstr>
      <vt:lpstr>coronary angiography interobserver variability</vt:lpstr>
      <vt:lpstr>coronary angiography interobserver variability</vt:lpstr>
      <vt:lpstr>coronary angiography interobserver variability</vt:lpstr>
      <vt:lpstr>Coronary artery  calcium scoring: 1990’s</vt:lpstr>
      <vt:lpstr>Coronary artery  calcium scoring: 2000’s</vt:lpstr>
      <vt:lpstr>Coronary artery  calcium scoring</vt:lpstr>
      <vt:lpstr>Coronary ct Angiography with ai plaque analysis and flow measurements</vt:lpstr>
      <vt:lpstr>Coronary ct Angiography: Limitations  </vt:lpstr>
      <vt:lpstr>Coronary ct Angiography with ai: Cleerly Data esc 2025</vt:lpstr>
      <vt:lpstr>Cleerly AI-QCT: Case study 1</vt:lpstr>
      <vt:lpstr>Cleerly AI-QCT: Case study 1</vt:lpstr>
      <vt:lpstr>Cleerly AI-QCT: Case study 2</vt:lpstr>
      <vt:lpstr>Cleerly AI-QCT: Case study 2</vt:lpstr>
      <vt:lpstr>Cleerly AI-QCT: Case study 3</vt:lpstr>
      <vt:lpstr>Cleerly AI-QCT: Case study 3</vt:lpstr>
      <vt:lpstr> Prognostic Value of AI-based Quantitative Coronary CT Evaluation Versus Standard Qualitative Evaluation (ESC 2025)</vt:lpstr>
      <vt:lpstr>The Future is here now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 Kahn</dc:creator>
  <cp:lastModifiedBy>Dr Kahn</cp:lastModifiedBy>
  <cp:revision>7</cp:revision>
  <dcterms:created xsi:type="dcterms:W3CDTF">2025-09-07T18:27:41Z</dcterms:created>
  <dcterms:modified xsi:type="dcterms:W3CDTF">2025-09-10T18:26:37Z</dcterms:modified>
</cp:coreProperties>
</file>